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3"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625"/>
  </p:normalViewPr>
  <p:slideViewPr>
    <p:cSldViewPr snapToGrid="0" snapToObjects="1">
      <p:cViewPr varScale="1">
        <p:scale>
          <a:sx n="90" d="100"/>
          <a:sy n="90" d="100"/>
        </p:scale>
        <p:origin x="232" y="115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smtClean="0"/>
              <a:t>5/22/23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70497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664C608-40B1-4030-A28D-5B74BC98ADCE}" type="datetimeFigureOut">
              <a:rPr lang="en-US" smtClean="0"/>
              <a:t>5/22/23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4238511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5/22/23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23266025"/>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64C608-40B1-4030-A28D-5B74BC98ADCE}" type="datetimeFigureOut">
              <a:rPr lang="en-US" smtClean="0"/>
              <a:t>5/22/23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14232075"/>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smtClean="0"/>
              <a:t>5/22/23</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79854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64C608-40B1-4030-A28D-5B74BC98ADCE}" type="datetimeFigureOut">
              <a:rPr lang="en-US" smtClean="0"/>
              <a:t>5/22/23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8857379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64C608-40B1-4030-A28D-5B74BC98ADCE}" type="datetimeFigureOut">
              <a:rPr lang="en-US" smtClean="0"/>
              <a:t>5/22/23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95839641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77919A6-33EB-49BD-A62F-1FA56B9F9712}" type="datetimeFigureOut">
              <a:rPr lang="en-US" smtClean="0"/>
              <a:t>5/22/23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a:p>
        </p:txBody>
      </p:sp>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9721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smtClean="0"/>
              <a:t>5/22/23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a:p>
        </p:txBody>
      </p:sp>
    </p:spTree>
    <p:extLst>
      <p:ext uri="{BB962C8B-B14F-4D97-AF65-F5344CB8AC3E}">
        <p14:creationId xmlns:p14="http://schemas.microsoft.com/office/powerpoint/2010/main" val="694104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5/22/23</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08975455"/>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664C608-40B1-4030-A28D-5B74BC98ADCE}" type="datetimeFigureOut">
              <a:rPr lang="en-US" smtClean="0"/>
              <a:t>5/22/23</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9071331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smtClean="0"/>
              <a:t>5/22/23</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926821750"/>
      </p:ext>
    </p:extLst>
  </p:cSld>
  <p:clrMap bg1="lt1" tx1="dk1" bg2="lt2" tx2="dk2" accent1="accent1" accent2="accent2" accent3="accent3" accent4="accent4" accent5="accent5" accent6="accent6" hlink="hlink" folHlink="folHlink"/>
  <p:sldLayoutIdLst>
    <p:sldLayoutId id="2147483904" r:id="rId1"/>
    <p:sldLayoutId id="2147483905" r:id="rId2"/>
    <p:sldLayoutId id="2147483906" r:id="rId3"/>
    <p:sldLayoutId id="2147483907" r:id="rId4"/>
    <p:sldLayoutId id="2147483908" r:id="rId5"/>
    <p:sldLayoutId id="2147483909" r:id="rId6"/>
    <p:sldLayoutId id="2147483910" r:id="rId7"/>
    <p:sldLayoutId id="2147483911" r:id="rId8"/>
    <p:sldLayoutId id="2147483912" r:id="rId9"/>
    <p:sldLayoutId id="2147483913" r:id="rId10"/>
    <p:sldLayoutId id="2147483914"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63912-0AC3-FF45-87F4-28EFB359A7D0}"/>
              </a:ext>
            </a:extLst>
          </p:cNvPr>
          <p:cNvSpPr>
            <a:spLocks noGrp="1"/>
          </p:cNvSpPr>
          <p:nvPr>
            <p:ph type="ctrTitle"/>
          </p:nvPr>
        </p:nvSpPr>
        <p:spPr/>
        <p:txBody>
          <a:bodyPr/>
          <a:lstStyle/>
          <a:p>
            <a:r>
              <a:rPr lang="en-US" dirty="0"/>
              <a:t>Church Membership</a:t>
            </a:r>
          </a:p>
        </p:txBody>
      </p:sp>
      <p:sp>
        <p:nvSpPr>
          <p:cNvPr id="3" name="Subtitle 2">
            <a:extLst>
              <a:ext uri="{FF2B5EF4-FFF2-40B4-BE49-F238E27FC236}">
                <a16:creationId xmlns:a16="http://schemas.microsoft.com/office/drawing/2014/main" id="{C507662D-CBC6-4048-8C86-B1B23197303B}"/>
              </a:ext>
            </a:extLst>
          </p:cNvPr>
          <p:cNvSpPr>
            <a:spLocks noGrp="1"/>
          </p:cNvSpPr>
          <p:nvPr>
            <p:ph type="subTitle" idx="1"/>
          </p:nvPr>
        </p:nvSpPr>
        <p:spPr/>
        <p:txBody>
          <a:bodyPr>
            <a:normAutofit/>
          </a:bodyPr>
          <a:lstStyle/>
          <a:p>
            <a:r>
              <a:rPr lang="en-US" dirty="0"/>
              <a:t>What is a church? What is a church member?</a:t>
            </a:r>
          </a:p>
          <a:p>
            <a:endParaRPr lang="en-US" dirty="0"/>
          </a:p>
        </p:txBody>
      </p:sp>
    </p:spTree>
    <p:extLst>
      <p:ext uri="{BB962C8B-B14F-4D97-AF65-F5344CB8AC3E}">
        <p14:creationId xmlns:p14="http://schemas.microsoft.com/office/powerpoint/2010/main" val="321366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AAE4C-5E64-4940-AACA-7CF59FCE1FBC}"/>
              </a:ext>
            </a:extLst>
          </p:cNvPr>
          <p:cNvSpPr>
            <a:spLocks noGrp="1"/>
          </p:cNvSpPr>
          <p:nvPr>
            <p:ph type="title"/>
          </p:nvPr>
        </p:nvSpPr>
        <p:spPr/>
        <p:txBody>
          <a:bodyPr/>
          <a:lstStyle/>
          <a:p>
            <a:r>
              <a:rPr lang="en-US" dirty="0"/>
              <a:t>Why Join a Church?</a:t>
            </a:r>
          </a:p>
        </p:txBody>
      </p:sp>
      <p:sp>
        <p:nvSpPr>
          <p:cNvPr id="3" name="Content Placeholder 2">
            <a:extLst>
              <a:ext uri="{FF2B5EF4-FFF2-40B4-BE49-F238E27FC236}">
                <a16:creationId xmlns:a16="http://schemas.microsoft.com/office/drawing/2014/main" id="{B6AC5C1B-FB7B-A34F-8EBB-BB09AF18DA63}"/>
              </a:ext>
            </a:extLst>
          </p:cNvPr>
          <p:cNvSpPr>
            <a:spLocks noGrp="1"/>
          </p:cNvSpPr>
          <p:nvPr>
            <p:ph idx="1"/>
          </p:nvPr>
        </p:nvSpPr>
        <p:spPr>
          <a:xfrm>
            <a:off x="1069848" y="1757363"/>
            <a:ext cx="10058400" cy="4843461"/>
          </a:xfrm>
        </p:spPr>
        <p:txBody>
          <a:bodyPr>
            <a:normAutofit fontScale="92500" lnSpcReduction="20000"/>
          </a:bodyPr>
          <a:lstStyle/>
          <a:p>
            <a:pPr marL="457200" indent="-457200">
              <a:buFont typeface="+mj-lt"/>
              <a:buAutoNum type="arabicPeriod"/>
            </a:pPr>
            <a:r>
              <a:rPr lang="en-US" sz="2400" dirty="0"/>
              <a:t>Assure yourself and others </a:t>
            </a:r>
          </a:p>
          <a:p>
            <a:pPr lvl="2"/>
            <a:r>
              <a:rPr lang="en-US" sz="2400" dirty="0"/>
              <a:t>‘</a:t>
            </a:r>
            <a:r>
              <a:rPr lang="en-US" sz="2400" i="1" dirty="0"/>
              <a:t>Church membership is putting ourselves in a position where we ask brothers and sisters to hold us accountable for our profession and living accordingly</a:t>
            </a:r>
            <a:r>
              <a:rPr lang="en-US" sz="2400" dirty="0"/>
              <a:t>.  (Mark Dever)</a:t>
            </a:r>
          </a:p>
          <a:p>
            <a:pPr lvl="2"/>
            <a:r>
              <a:rPr lang="en-US" sz="2400" dirty="0"/>
              <a:t>Take care, brothers, lest there be in any of you an evil, unbelieving heart, leading you to fall away from the living God (Heb. 3:2)</a:t>
            </a:r>
          </a:p>
          <a:p>
            <a:pPr marL="457200" indent="-457200">
              <a:buFont typeface="+mj-lt"/>
              <a:buAutoNum type="arabicPeriod"/>
            </a:pPr>
            <a:r>
              <a:rPr lang="en-US" sz="2400" dirty="0"/>
              <a:t>It is how you officially represent Jesus </a:t>
            </a:r>
          </a:p>
          <a:p>
            <a:pPr lvl="2"/>
            <a:r>
              <a:rPr lang="en-US" sz="2400" dirty="0"/>
              <a:t>Matthew 16:13-20, 18:15-20, 28:16-20</a:t>
            </a:r>
          </a:p>
          <a:p>
            <a:pPr marL="342900" indent="-342900">
              <a:buFont typeface="+mj-lt"/>
              <a:buAutoNum type="arabicPeriod"/>
            </a:pPr>
            <a:r>
              <a:rPr lang="en-US" sz="2400" dirty="0"/>
              <a:t>Edify the church and love the pastors </a:t>
            </a:r>
          </a:p>
          <a:p>
            <a:pPr lvl="2"/>
            <a:r>
              <a:rPr lang="en-US" sz="2400" dirty="0"/>
              <a:t>And let us consider how to stir up one another to love and good works, 25 not neglecting to meet together, as is the habit of some, but encouraging one another, and all the more as you see the Day drawing near (Heb. 10:24-25)</a:t>
            </a:r>
          </a:p>
          <a:p>
            <a:pPr lvl="2"/>
            <a:r>
              <a:rPr lang="en-US" sz="2400" dirty="0"/>
              <a:t>Obey your leaders and submit to them, for they are keeping watch over your souls, as those who will have to give an account. Let them do this with joy and not with groaning, for that would be of no advantage to you (Heb. 13:17)</a:t>
            </a:r>
          </a:p>
          <a:p>
            <a:pPr lvl="1"/>
            <a:endParaRPr lang="en-US" dirty="0"/>
          </a:p>
        </p:txBody>
      </p:sp>
    </p:spTree>
    <p:extLst>
      <p:ext uri="{BB962C8B-B14F-4D97-AF65-F5344CB8AC3E}">
        <p14:creationId xmlns:p14="http://schemas.microsoft.com/office/powerpoint/2010/main" val="2067652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par>
                                <p:cTn id="27" presetID="1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0" dur="500"/>
                                        <p:tgtEl>
                                          <p:spTgt spid="3">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6" dur="500"/>
                                        <p:tgtEl>
                                          <p:spTgt spid="3">
                                            <p:txEl>
                                              <p:pRg st="5" end="5"/>
                                            </p:txEl>
                                          </p:spTgt>
                                        </p:tgtEl>
                                      </p:cBhvr>
                                    </p:animEffect>
                                  </p:childTnLst>
                                </p:cTn>
                              </p:par>
                              <p:par>
                                <p:cTn id="37" presetID="12" presetClass="entr" presetSubtype="4"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p:tgtEl>
                                          <p:spTgt spid="3">
                                            <p:txEl>
                                              <p:pRg st="6" end="6"/>
                                            </p:txEl>
                                          </p:spTgt>
                                        </p:tgtEl>
                                        <p:attrNameLst>
                                          <p:attrName>ppt_y</p:attrName>
                                        </p:attrNameLst>
                                      </p:cBhvr>
                                      <p:tavLst>
                                        <p:tav tm="0">
                                          <p:val>
                                            <p:strVal val="#ppt_y+#ppt_h*1.125000"/>
                                          </p:val>
                                        </p:tav>
                                        <p:tav tm="100000">
                                          <p:val>
                                            <p:strVal val="#ppt_y"/>
                                          </p:val>
                                        </p:tav>
                                      </p:tavLst>
                                    </p:anim>
                                    <p:animEffect transition="in" filter="wipe(up)">
                                      <p:cBhvr>
                                        <p:cTn id="40" dur="500"/>
                                        <p:tgtEl>
                                          <p:spTgt spid="3">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p:tgtEl>
                                          <p:spTgt spid="3">
                                            <p:txEl>
                                              <p:pRg st="7" end="7"/>
                                            </p:txEl>
                                          </p:spTgt>
                                        </p:tgtEl>
                                        <p:attrNameLst>
                                          <p:attrName>ppt_y</p:attrName>
                                        </p:attrNameLst>
                                      </p:cBhvr>
                                      <p:tavLst>
                                        <p:tav tm="0">
                                          <p:val>
                                            <p:strVal val="#ppt_y+#ppt_h*1.125000"/>
                                          </p:val>
                                        </p:tav>
                                        <p:tav tm="100000">
                                          <p:val>
                                            <p:strVal val="#ppt_y"/>
                                          </p:val>
                                        </p:tav>
                                      </p:tavLst>
                                    </p:anim>
                                    <p:animEffect transition="in" filter="wipe(up)">
                                      <p:cBhvr>
                                        <p:cTn id="4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234E7-7333-3D4D-9E46-5D05BA147129}"/>
              </a:ext>
            </a:extLst>
          </p:cNvPr>
          <p:cNvSpPr>
            <a:spLocks noGrp="1"/>
          </p:cNvSpPr>
          <p:nvPr>
            <p:ph type="title"/>
          </p:nvPr>
        </p:nvSpPr>
        <p:spPr/>
        <p:txBody>
          <a:bodyPr/>
          <a:lstStyle/>
          <a:p>
            <a:r>
              <a:rPr lang="en-US" b="1" dirty="0"/>
              <a:t>What is a Church</a:t>
            </a:r>
            <a:r>
              <a:rPr lang="en-US" dirty="0"/>
              <a:t>? </a:t>
            </a:r>
          </a:p>
        </p:txBody>
      </p:sp>
      <p:sp>
        <p:nvSpPr>
          <p:cNvPr id="3" name="Content Placeholder 2">
            <a:extLst>
              <a:ext uri="{FF2B5EF4-FFF2-40B4-BE49-F238E27FC236}">
                <a16:creationId xmlns:a16="http://schemas.microsoft.com/office/drawing/2014/main" id="{D23E04AD-9C19-6D49-AB33-CA1B0EC5313F}"/>
              </a:ext>
            </a:extLst>
          </p:cNvPr>
          <p:cNvSpPr>
            <a:spLocks noGrp="1"/>
          </p:cNvSpPr>
          <p:nvPr>
            <p:ph idx="1"/>
          </p:nvPr>
        </p:nvSpPr>
        <p:spPr/>
        <p:txBody>
          <a:bodyPr>
            <a:normAutofit/>
          </a:bodyPr>
          <a:lstStyle/>
          <a:p>
            <a:r>
              <a:rPr lang="en-US" sz="2400" dirty="0"/>
              <a:t>“</a:t>
            </a:r>
            <a:r>
              <a:rPr lang="en-US" sz="2400" i="1" dirty="0"/>
              <a:t>And I will give you a new heart, and a new spirit I will put within you</a:t>
            </a:r>
            <a:r>
              <a:rPr lang="en-US" sz="2400" dirty="0"/>
              <a:t>” (Ezekiel 36:26) </a:t>
            </a:r>
          </a:p>
          <a:p>
            <a:endParaRPr lang="en-US" sz="2400" dirty="0"/>
          </a:p>
          <a:p>
            <a:r>
              <a:rPr lang="en-US" sz="2400" dirty="0"/>
              <a:t>“</a:t>
            </a:r>
            <a:r>
              <a:rPr lang="en-US" sz="2400" i="1" dirty="0"/>
              <a:t>Now you are the body of Christ and </a:t>
            </a:r>
            <a:r>
              <a:rPr lang="en-US" sz="2400" i="1" u="sng" dirty="0"/>
              <a:t>individually </a:t>
            </a:r>
            <a:r>
              <a:rPr lang="en-US" sz="2400" i="1" dirty="0"/>
              <a:t>members of it</a:t>
            </a:r>
            <a:r>
              <a:rPr lang="en-US" sz="2400" dirty="0"/>
              <a:t>” (1 Cor. 12:27) </a:t>
            </a:r>
          </a:p>
          <a:p>
            <a:endParaRPr lang="en-US" sz="2400" dirty="0"/>
          </a:p>
          <a:p>
            <a:r>
              <a:rPr lang="en-US" sz="2400" dirty="0"/>
              <a:t>“</a:t>
            </a:r>
            <a:r>
              <a:rPr lang="en-US" sz="2400" i="1" dirty="0"/>
              <a:t>My dwelling place shall be with them, and I will be their God, and they shall be </a:t>
            </a:r>
            <a:r>
              <a:rPr lang="en-US" sz="2400" i="1" u="sng" dirty="0"/>
              <a:t>my people</a:t>
            </a:r>
            <a:r>
              <a:rPr lang="en-US" sz="2400" dirty="0"/>
              <a:t>” (Ezekiel 37:27) </a:t>
            </a:r>
          </a:p>
        </p:txBody>
      </p:sp>
    </p:spTree>
    <p:extLst>
      <p:ext uri="{BB962C8B-B14F-4D97-AF65-F5344CB8AC3E}">
        <p14:creationId xmlns:p14="http://schemas.microsoft.com/office/powerpoint/2010/main" val="1914866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3BAF32-8532-254F-B939-3733BA09E161}"/>
              </a:ext>
            </a:extLst>
          </p:cNvPr>
          <p:cNvSpPr>
            <a:spLocks noGrp="1"/>
          </p:cNvSpPr>
          <p:nvPr>
            <p:ph type="title"/>
          </p:nvPr>
        </p:nvSpPr>
        <p:spPr/>
        <p:txBody>
          <a:bodyPr/>
          <a:lstStyle/>
          <a:p>
            <a:r>
              <a:rPr lang="en-US" b="1" dirty="0"/>
              <a:t>What is a Church</a:t>
            </a:r>
            <a:r>
              <a:rPr lang="en-US" dirty="0"/>
              <a:t>?</a:t>
            </a:r>
          </a:p>
        </p:txBody>
      </p:sp>
      <p:sp>
        <p:nvSpPr>
          <p:cNvPr id="3" name="Content Placeholder 2">
            <a:extLst>
              <a:ext uri="{FF2B5EF4-FFF2-40B4-BE49-F238E27FC236}">
                <a16:creationId xmlns:a16="http://schemas.microsoft.com/office/drawing/2014/main" id="{C9D3C563-240A-2B44-B2CE-4755C17BCF71}"/>
              </a:ext>
            </a:extLst>
          </p:cNvPr>
          <p:cNvSpPr>
            <a:spLocks noGrp="1"/>
          </p:cNvSpPr>
          <p:nvPr>
            <p:ph idx="1"/>
          </p:nvPr>
        </p:nvSpPr>
        <p:spPr/>
        <p:txBody>
          <a:bodyPr>
            <a:normAutofit/>
          </a:bodyPr>
          <a:lstStyle/>
          <a:p>
            <a:r>
              <a:rPr lang="en-US" sz="2400" b="1" dirty="0"/>
              <a:t>The universal church</a:t>
            </a:r>
            <a:r>
              <a:rPr lang="en-US" sz="2400" dirty="0"/>
              <a:t> is composed of all true Christians, everywhere in heaven and on earth, throughout all history.</a:t>
            </a:r>
          </a:p>
          <a:p>
            <a:endParaRPr lang="en-US" sz="2400" dirty="0"/>
          </a:p>
          <a:p>
            <a:pPr lvl="1"/>
            <a:r>
              <a:rPr lang="en-US" sz="2400" dirty="0"/>
              <a:t>“</a:t>
            </a:r>
            <a:r>
              <a:rPr lang="en-US" sz="2400" i="1" dirty="0"/>
              <a:t>You have come to—the heavenly Jerusalem—to the assembly [ekklesia, or church] of the firstborn who are enrolled in heaven</a:t>
            </a:r>
            <a:r>
              <a:rPr lang="en-US" sz="2400" dirty="0"/>
              <a:t>” (Heb. 12:22)</a:t>
            </a:r>
          </a:p>
          <a:p>
            <a:pPr lvl="1"/>
            <a:endParaRPr lang="en-US" sz="2400" dirty="0"/>
          </a:p>
          <a:p>
            <a:r>
              <a:rPr lang="en-US" sz="2400" b="1" dirty="0"/>
              <a:t>Local Church</a:t>
            </a:r>
          </a:p>
          <a:p>
            <a:pPr lvl="1"/>
            <a:r>
              <a:rPr lang="en-US" sz="2400" dirty="0"/>
              <a:t>Organic</a:t>
            </a:r>
          </a:p>
          <a:p>
            <a:pPr lvl="1"/>
            <a:r>
              <a:rPr lang="en-US" sz="2400" dirty="0"/>
              <a:t>Institutional  </a:t>
            </a:r>
          </a:p>
        </p:txBody>
      </p:sp>
    </p:spTree>
    <p:extLst>
      <p:ext uri="{BB962C8B-B14F-4D97-AF65-F5344CB8AC3E}">
        <p14:creationId xmlns:p14="http://schemas.microsoft.com/office/powerpoint/2010/main" val="387049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linds(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linds(horizontal)">
                                      <p:cBhvr>
                                        <p:cTn id="12" dur="500"/>
                                        <p:tgtEl>
                                          <p:spTgt spid="3">
                                            <p:txEl>
                                              <p:pRg st="4" end="4"/>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blinds(horizontal)">
                                      <p:cBhvr>
                                        <p:cTn id="15" dur="500"/>
                                        <p:tgtEl>
                                          <p:spTgt spid="3">
                                            <p:txEl>
                                              <p:pRg st="5" end="5"/>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blinds(horizontal)">
                                      <p:cBhvr>
                                        <p:cTn id="1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2E71D-AA42-CC40-97EB-5CD13B7728BC}"/>
              </a:ext>
            </a:extLst>
          </p:cNvPr>
          <p:cNvSpPr>
            <a:spLocks noGrp="1"/>
          </p:cNvSpPr>
          <p:nvPr>
            <p:ph type="title"/>
          </p:nvPr>
        </p:nvSpPr>
        <p:spPr/>
        <p:txBody>
          <a:bodyPr/>
          <a:lstStyle/>
          <a:p>
            <a:r>
              <a:rPr lang="en-US" b="1" dirty="0"/>
              <a:t>What is a Church</a:t>
            </a:r>
            <a:r>
              <a:rPr lang="en-US" dirty="0"/>
              <a:t>?</a:t>
            </a:r>
          </a:p>
        </p:txBody>
      </p:sp>
      <p:sp>
        <p:nvSpPr>
          <p:cNvPr id="3" name="Content Placeholder 2">
            <a:extLst>
              <a:ext uri="{FF2B5EF4-FFF2-40B4-BE49-F238E27FC236}">
                <a16:creationId xmlns:a16="http://schemas.microsoft.com/office/drawing/2014/main" id="{16358ADB-CB4A-F447-8B9F-880ACFA5EDCC}"/>
              </a:ext>
            </a:extLst>
          </p:cNvPr>
          <p:cNvSpPr>
            <a:spLocks noGrp="1"/>
          </p:cNvSpPr>
          <p:nvPr>
            <p:ph idx="1"/>
          </p:nvPr>
        </p:nvSpPr>
        <p:spPr/>
        <p:txBody>
          <a:bodyPr>
            <a:normAutofit/>
          </a:bodyPr>
          <a:lstStyle/>
          <a:p>
            <a:r>
              <a:rPr lang="en-US" sz="2400" dirty="0"/>
              <a:t>Organic</a:t>
            </a:r>
          </a:p>
          <a:p>
            <a:pPr lvl="1"/>
            <a:r>
              <a:rPr lang="en-US" sz="2400" dirty="0"/>
              <a:t>Loving one another, shepherding, encouraging, exercising gifts, etc.</a:t>
            </a:r>
          </a:p>
          <a:p>
            <a:pPr lvl="1"/>
            <a:r>
              <a:rPr lang="en-US" sz="2400" dirty="0"/>
              <a:t>Organic descriptions illustrate the life and vitality of the local church.</a:t>
            </a:r>
          </a:p>
          <a:p>
            <a:pPr lvl="1"/>
            <a:endParaRPr lang="en-US" sz="2400" dirty="0"/>
          </a:p>
          <a:p>
            <a:r>
              <a:rPr lang="en-US" sz="2400" dirty="0"/>
              <a:t>Institutional </a:t>
            </a:r>
          </a:p>
          <a:p>
            <a:pPr lvl="1"/>
            <a:r>
              <a:rPr lang="en-US" sz="2400" dirty="0"/>
              <a:t>The governing structures of a church</a:t>
            </a:r>
          </a:p>
          <a:p>
            <a:pPr lvl="1"/>
            <a:r>
              <a:rPr lang="en-US" sz="2400" dirty="0"/>
              <a:t>Supports, strengthens, and protects the church’s organic activities</a:t>
            </a:r>
          </a:p>
          <a:p>
            <a:pPr lvl="1"/>
            <a:endParaRPr lang="en-US" dirty="0"/>
          </a:p>
        </p:txBody>
      </p:sp>
    </p:spTree>
    <p:extLst>
      <p:ext uri="{BB962C8B-B14F-4D97-AF65-F5344CB8AC3E}">
        <p14:creationId xmlns:p14="http://schemas.microsoft.com/office/powerpoint/2010/main" val="404168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checkerboard(across)">
                                      <p:cBhvr>
                                        <p:cTn id="7" dur="500"/>
                                        <p:tgtEl>
                                          <p:spTgt spid="3">
                                            <p:txEl>
                                              <p:pRg st="4" end="4"/>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checkerboard(across)">
                                      <p:cBhvr>
                                        <p:cTn id="10" dur="500"/>
                                        <p:tgtEl>
                                          <p:spTgt spid="3">
                                            <p:txEl>
                                              <p:pRg st="5" end="5"/>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checkerboard(across)">
                                      <p:cBhvr>
                                        <p:cTn id="1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95D39-24AC-F44D-B407-C0417E6CA496}"/>
              </a:ext>
            </a:extLst>
          </p:cNvPr>
          <p:cNvSpPr>
            <a:spLocks noGrp="1"/>
          </p:cNvSpPr>
          <p:nvPr>
            <p:ph type="title"/>
          </p:nvPr>
        </p:nvSpPr>
        <p:spPr/>
        <p:txBody>
          <a:bodyPr/>
          <a:lstStyle/>
          <a:p>
            <a:r>
              <a:rPr lang="en-US" b="1" dirty="0"/>
              <a:t>What is a Church</a:t>
            </a:r>
            <a:r>
              <a:rPr lang="en-US" dirty="0"/>
              <a:t>?</a:t>
            </a:r>
          </a:p>
        </p:txBody>
      </p:sp>
      <p:sp>
        <p:nvSpPr>
          <p:cNvPr id="3" name="Content Placeholder 2">
            <a:extLst>
              <a:ext uri="{FF2B5EF4-FFF2-40B4-BE49-F238E27FC236}">
                <a16:creationId xmlns:a16="http://schemas.microsoft.com/office/drawing/2014/main" id="{991F714A-57F4-0B4A-B789-680602FD4CDB}"/>
              </a:ext>
            </a:extLst>
          </p:cNvPr>
          <p:cNvSpPr>
            <a:spLocks noGrp="1"/>
          </p:cNvSpPr>
          <p:nvPr>
            <p:ph idx="1"/>
          </p:nvPr>
        </p:nvSpPr>
        <p:spPr/>
        <p:txBody>
          <a:bodyPr>
            <a:normAutofit/>
          </a:bodyPr>
          <a:lstStyle/>
          <a:p>
            <a:r>
              <a:rPr lang="en-US" sz="3200" dirty="0"/>
              <a:t>Matthew 16:18-19</a:t>
            </a:r>
          </a:p>
          <a:p>
            <a:pPr lvl="1"/>
            <a:r>
              <a:rPr lang="en-US" sz="3200" dirty="0"/>
              <a:t>And I tell you, you are Peter, and on this rock, I will build my church, and the gates of Hades shall not prevail against it. I will give you the keys of the kingdom of heaven, and whatever you bind on earth shall be bound in heaven, and whatever you loose on earth shall be loosed in heaven </a:t>
            </a:r>
          </a:p>
        </p:txBody>
      </p:sp>
    </p:spTree>
    <p:extLst>
      <p:ext uri="{BB962C8B-B14F-4D97-AF65-F5344CB8AC3E}">
        <p14:creationId xmlns:p14="http://schemas.microsoft.com/office/powerpoint/2010/main" val="1144345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097B0-2AC3-5649-BEA5-D6F3AB435D7D}"/>
              </a:ext>
            </a:extLst>
          </p:cNvPr>
          <p:cNvSpPr>
            <a:spLocks noGrp="1"/>
          </p:cNvSpPr>
          <p:nvPr>
            <p:ph type="title"/>
          </p:nvPr>
        </p:nvSpPr>
        <p:spPr/>
        <p:txBody>
          <a:bodyPr/>
          <a:lstStyle/>
          <a:p>
            <a:r>
              <a:rPr lang="en-US" b="1" dirty="0"/>
              <a:t>What is a Church</a:t>
            </a:r>
            <a:r>
              <a:rPr lang="en-US" dirty="0"/>
              <a:t>?</a:t>
            </a:r>
          </a:p>
        </p:txBody>
      </p:sp>
      <p:sp>
        <p:nvSpPr>
          <p:cNvPr id="3" name="Content Placeholder 2">
            <a:extLst>
              <a:ext uri="{FF2B5EF4-FFF2-40B4-BE49-F238E27FC236}">
                <a16:creationId xmlns:a16="http://schemas.microsoft.com/office/drawing/2014/main" id="{71217655-4AA9-E84F-9541-56BBCEC97C1A}"/>
              </a:ext>
            </a:extLst>
          </p:cNvPr>
          <p:cNvSpPr>
            <a:spLocks noGrp="1"/>
          </p:cNvSpPr>
          <p:nvPr>
            <p:ph idx="1"/>
          </p:nvPr>
        </p:nvSpPr>
        <p:spPr/>
        <p:txBody>
          <a:bodyPr/>
          <a:lstStyle/>
          <a:p>
            <a:r>
              <a:rPr lang="en-US" sz="2800" dirty="0"/>
              <a:t>Matthew 18:17-20 </a:t>
            </a:r>
          </a:p>
          <a:p>
            <a:pPr lvl="1"/>
            <a:r>
              <a:rPr lang="en-US" sz="2800" i="1" dirty="0"/>
              <a:t>If he refuses to listen to them, tell it to the church. And if he refuses to listen even to the church, let him be to you as a Gentile and a tax collector. Truly, I say to you, whatever you bind on earth shall be bound in heaven, and whatever you loose on earth shall be loosed in heaven. Again I say to you, if two of you agree on earth about anything they ask, it will be done for them by my Father in heaven. For where two or three are gathered in my name, there am I among them</a:t>
            </a:r>
            <a:r>
              <a:rPr lang="en-US" sz="2800" dirty="0"/>
              <a:t>.</a:t>
            </a:r>
          </a:p>
          <a:p>
            <a:endParaRPr lang="en-US" dirty="0"/>
          </a:p>
        </p:txBody>
      </p:sp>
    </p:spTree>
    <p:extLst>
      <p:ext uri="{BB962C8B-B14F-4D97-AF65-F5344CB8AC3E}">
        <p14:creationId xmlns:p14="http://schemas.microsoft.com/office/powerpoint/2010/main" val="1839769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800E8-CD18-B344-81A1-17C4880D52B7}"/>
              </a:ext>
            </a:extLst>
          </p:cNvPr>
          <p:cNvSpPr>
            <a:spLocks noGrp="1"/>
          </p:cNvSpPr>
          <p:nvPr>
            <p:ph type="title"/>
          </p:nvPr>
        </p:nvSpPr>
        <p:spPr/>
        <p:txBody>
          <a:bodyPr/>
          <a:lstStyle/>
          <a:p>
            <a:r>
              <a:rPr lang="en-US" b="1" dirty="0"/>
              <a:t>What is a Church</a:t>
            </a:r>
            <a:r>
              <a:rPr lang="en-US" dirty="0"/>
              <a:t>?</a:t>
            </a:r>
          </a:p>
        </p:txBody>
      </p:sp>
      <p:sp>
        <p:nvSpPr>
          <p:cNvPr id="3" name="Content Placeholder 2">
            <a:extLst>
              <a:ext uri="{FF2B5EF4-FFF2-40B4-BE49-F238E27FC236}">
                <a16:creationId xmlns:a16="http://schemas.microsoft.com/office/drawing/2014/main" id="{A25A6320-8CBB-4943-A093-7D1425072E29}"/>
              </a:ext>
            </a:extLst>
          </p:cNvPr>
          <p:cNvSpPr>
            <a:spLocks noGrp="1"/>
          </p:cNvSpPr>
          <p:nvPr>
            <p:ph idx="1"/>
          </p:nvPr>
        </p:nvSpPr>
        <p:spPr>
          <a:xfrm>
            <a:off x="1069848" y="2121408"/>
            <a:ext cx="10058400" cy="4407980"/>
          </a:xfrm>
        </p:spPr>
        <p:txBody>
          <a:bodyPr>
            <a:normAutofit lnSpcReduction="10000"/>
          </a:bodyPr>
          <a:lstStyle/>
          <a:p>
            <a:r>
              <a:rPr lang="en-US" sz="2400" dirty="0"/>
              <a:t>1 Corinthians 5:3-5, 11-12</a:t>
            </a:r>
          </a:p>
          <a:p>
            <a:pPr lvl="1"/>
            <a:r>
              <a:rPr lang="en-US" sz="2400" dirty="0"/>
              <a:t>For though absent in body, I am present in spirit; and as if present, I have already pronounced judgment on the one who did such a thing. </a:t>
            </a:r>
            <a:r>
              <a:rPr lang="en-US" sz="2400" b="1" baseline="30000" dirty="0"/>
              <a:t>4 </a:t>
            </a:r>
            <a:r>
              <a:rPr lang="en-US" sz="2400" dirty="0"/>
              <a:t>When you are assembled in the name of the Lord Jesus and my spirit is present, with the power of our Lord Jesus, </a:t>
            </a:r>
            <a:r>
              <a:rPr lang="en-US" sz="2400" b="1" baseline="30000" dirty="0"/>
              <a:t>5 </a:t>
            </a:r>
            <a:r>
              <a:rPr lang="en-US" sz="2400" dirty="0"/>
              <a:t>you are to deliver this man to Satan for the destruction of the flesh, so that his spirit may be saved in the day of the Lord</a:t>
            </a:r>
          </a:p>
          <a:p>
            <a:r>
              <a:rPr lang="en-US" sz="2400" dirty="0"/>
              <a:t>1 Corinthians 5:11-12</a:t>
            </a:r>
          </a:p>
          <a:p>
            <a:pPr lvl="1"/>
            <a:r>
              <a:rPr lang="en-US" sz="2400" dirty="0"/>
              <a:t>But now I am writing to you not to associate with anyone who bears the name of brother if he is guilty of sexual immorality or greed, or is an idolater, reviler, drunkard, or swindler—not even to eat with such a one. For what have I to do with judging outsiders? Is it not those inside the church whom you are to judge?</a:t>
            </a:r>
          </a:p>
          <a:p>
            <a:pPr lvl="1"/>
            <a:endParaRPr lang="en-US" dirty="0"/>
          </a:p>
        </p:txBody>
      </p:sp>
    </p:spTree>
    <p:extLst>
      <p:ext uri="{BB962C8B-B14F-4D97-AF65-F5344CB8AC3E}">
        <p14:creationId xmlns:p14="http://schemas.microsoft.com/office/powerpoint/2010/main" val="13692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E4ABD-6158-424F-AE0C-1A4C0AF9B52C}"/>
              </a:ext>
            </a:extLst>
          </p:cNvPr>
          <p:cNvSpPr>
            <a:spLocks noGrp="1"/>
          </p:cNvSpPr>
          <p:nvPr>
            <p:ph type="title"/>
          </p:nvPr>
        </p:nvSpPr>
        <p:spPr/>
        <p:txBody>
          <a:bodyPr/>
          <a:lstStyle/>
          <a:p>
            <a:r>
              <a:rPr lang="en-US" dirty="0"/>
              <a:t>What is a Church?</a:t>
            </a:r>
          </a:p>
        </p:txBody>
      </p:sp>
      <p:sp>
        <p:nvSpPr>
          <p:cNvPr id="3" name="Content Placeholder 2">
            <a:extLst>
              <a:ext uri="{FF2B5EF4-FFF2-40B4-BE49-F238E27FC236}">
                <a16:creationId xmlns:a16="http://schemas.microsoft.com/office/drawing/2014/main" id="{65B94A76-DEBD-9B42-9852-5EBB5985781B}"/>
              </a:ext>
            </a:extLst>
          </p:cNvPr>
          <p:cNvSpPr>
            <a:spLocks noGrp="1"/>
          </p:cNvSpPr>
          <p:nvPr>
            <p:ph idx="1"/>
          </p:nvPr>
        </p:nvSpPr>
        <p:spPr/>
        <p:txBody>
          <a:bodyPr>
            <a:normAutofit/>
          </a:bodyPr>
          <a:lstStyle/>
          <a:p>
            <a:r>
              <a:rPr lang="en-US" sz="2800" dirty="0"/>
              <a:t>2 Corinthians 2: 6-8</a:t>
            </a:r>
          </a:p>
          <a:p>
            <a:pPr marL="0" indent="0">
              <a:buNone/>
            </a:pPr>
            <a:endParaRPr lang="en-US" sz="2800" dirty="0"/>
          </a:p>
          <a:p>
            <a:pPr lvl="1"/>
            <a:r>
              <a:rPr lang="en-US" sz="2800" dirty="0"/>
              <a:t>“</a:t>
            </a:r>
            <a:r>
              <a:rPr lang="en-US" sz="2800" i="1" dirty="0"/>
              <a:t>For such a one, this punishment by the majority is enough, so you should rather turn to forgive and comfort him, or he may be overwhelmed by excessive sorrow. So I beg you to reaffirm your love for him</a:t>
            </a:r>
            <a:r>
              <a:rPr lang="en-US" sz="2800" dirty="0"/>
              <a:t>” </a:t>
            </a:r>
          </a:p>
        </p:txBody>
      </p:sp>
    </p:spTree>
    <p:extLst>
      <p:ext uri="{BB962C8B-B14F-4D97-AF65-F5344CB8AC3E}">
        <p14:creationId xmlns:p14="http://schemas.microsoft.com/office/powerpoint/2010/main" val="901900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D1428-CB0F-274F-8EF5-C8C46AF94EBA}"/>
              </a:ext>
            </a:extLst>
          </p:cNvPr>
          <p:cNvSpPr>
            <a:spLocks noGrp="1"/>
          </p:cNvSpPr>
          <p:nvPr>
            <p:ph type="title"/>
          </p:nvPr>
        </p:nvSpPr>
        <p:spPr/>
        <p:txBody>
          <a:bodyPr/>
          <a:lstStyle/>
          <a:p>
            <a:r>
              <a:rPr lang="en-US" dirty="0"/>
              <a:t>What is a Church?</a:t>
            </a:r>
          </a:p>
        </p:txBody>
      </p:sp>
      <p:sp>
        <p:nvSpPr>
          <p:cNvPr id="3" name="Content Placeholder 2">
            <a:extLst>
              <a:ext uri="{FF2B5EF4-FFF2-40B4-BE49-F238E27FC236}">
                <a16:creationId xmlns:a16="http://schemas.microsoft.com/office/drawing/2014/main" id="{52C5A9A2-67B4-BC47-BA1C-5D42DE2CD656}"/>
              </a:ext>
            </a:extLst>
          </p:cNvPr>
          <p:cNvSpPr>
            <a:spLocks noGrp="1"/>
          </p:cNvSpPr>
          <p:nvPr>
            <p:ph idx="1"/>
          </p:nvPr>
        </p:nvSpPr>
        <p:spPr/>
        <p:txBody>
          <a:bodyPr/>
          <a:lstStyle/>
          <a:p>
            <a:r>
              <a:rPr lang="en-US" sz="2400" dirty="0"/>
              <a:t>What is a church?</a:t>
            </a:r>
          </a:p>
          <a:p>
            <a:pPr lvl="1"/>
            <a:r>
              <a:rPr lang="en-US" sz="2400" dirty="0"/>
              <a:t>A local church is a covenant community of local Christians who regularly gather in Christ’s name with the power of the keys to affirm the gospel and one another’s kingdom citizenship through the ordinances</a:t>
            </a:r>
          </a:p>
          <a:p>
            <a:r>
              <a:rPr lang="en-US" sz="2400" dirty="0"/>
              <a:t>What is membership? </a:t>
            </a:r>
          </a:p>
          <a:p>
            <a:pPr lvl="1"/>
            <a:r>
              <a:rPr lang="en-US" sz="2400" dirty="0"/>
              <a:t>Church membership is a formal relationship between a church and a Christian where the church publicly affirms a person as belonging to Christ and the church, and the Christian commits and submits to living out their discipleship under the care of the church </a:t>
            </a:r>
          </a:p>
        </p:txBody>
      </p:sp>
    </p:spTree>
    <p:extLst>
      <p:ext uri="{BB962C8B-B14F-4D97-AF65-F5344CB8AC3E}">
        <p14:creationId xmlns:p14="http://schemas.microsoft.com/office/powerpoint/2010/main" val="153848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{A3191AC9-1EE4-9F4F-83D8-E355409E0F0C}tf10001070</Template>
  <TotalTime>21</TotalTime>
  <Words>920</Words>
  <Application>Microsoft Macintosh PowerPoint</Application>
  <PresentationFormat>Widescreen</PresentationFormat>
  <Paragraphs>53</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Calibri</vt:lpstr>
      <vt:lpstr>Rockwell</vt:lpstr>
      <vt:lpstr>Rockwell Condensed</vt:lpstr>
      <vt:lpstr>Rockwell Extra Bold</vt:lpstr>
      <vt:lpstr>Wingdings</vt:lpstr>
      <vt:lpstr>Wood Type</vt:lpstr>
      <vt:lpstr>Church Membership</vt:lpstr>
      <vt:lpstr>What is a Church? </vt:lpstr>
      <vt:lpstr>What is a Church?</vt:lpstr>
      <vt:lpstr>What is a Church?</vt:lpstr>
      <vt:lpstr>What is a Church?</vt:lpstr>
      <vt:lpstr>What is a Church?</vt:lpstr>
      <vt:lpstr>What is a Church?</vt:lpstr>
      <vt:lpstr>What is a Church?</vt:lpstr>
      <vt:lpstr>What is a Church?</vt:lpstr>
      <vt:lpstr>Why Join a Church?</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membership</dc:title>
  <dc:creator>Michael Lopes</dc:creator>
  <cp:lastModifiedBy>Michael Lopes</cp:lastModifiedBy>
  <cp:revision>4</cp:revision>
  <dcterms:created xsi:type="dcterms:W3CDTF">2023-05-22T20:34:11Z</dcterms:created>
  <dcterms:modified xsi:type="dcterms:W3CDTF">2023-05-22T20:56:07Z</dcterms:modified>
</cp:coreProperties>
</file>